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</a:t>
            </a:r>
            <a:r>
              <a:rPr lang="uk-UA" sz="2700" b="1" dirty="0" smtClean="0"/>
              <a:t>менеджменту і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”</a:t>
            </a:r>
            <a:r>
              <a:rPr lang="ru-RU" sz="2400" dirty="0"/>
              <a:t> </a:t>
            </a:r>
            <a:r>
              <a:rPr lang="ru-RU" sz="2400" b="1" dirty="0" err="1"/>
              <a:t>Комунікативний</a:t>
            </a:r>
            <a:r>
              <a:rPr lang="ru-RU" sz="2400" b="1" dirty="0"/>
              <a:t> менеджмент</a:t>
            </a:r>
            <a:r>
              <a:rPr lang="uk-UA" sz="2700" b="1" dirty="0" smtClean="0"/>
              <a:t>”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073 «Менеджмент»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uk-UA" b="1" dirty="0"/>
              <a:t>Метою вивчення </a:t>
            </a:r>
            <a:r>
              <a:rPr lang="uk-UA" dirty="0"/>
              <a:t>навчальної дисципліни “Комунікативний менеджмент ” є освоєння та закріплення студентами питань, пов’язаних із комунікативним менеджментом; формування системи знань і практичних навичок ефективної комунікації та комунікативних технологій в умовах глобалізації та трансформації соціально-економічних </a:t>
            </a:r>
            <a:r>
              <a:rPr lang="uk-UA" dirty="0" smtClean="0"/>
              <a:t>систем.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 smtClean="0"/>
              <a:t>          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            Завданнями </a:t>
            </a:r>
            <a:r>
              <a:rPr lang="uk-UA" b="1" dirty="0"/>
              <a:t>навчальної дисципліни </a:t>
            </a:r>
            <a:r>
              <a:rPr lang="uk-UA" dirty="0"/>
              <a:t>“Комунікативний менеджмент” є усвідомлення сутності основних понять і категорій менеджменту комунікацій, загальних елементів процесу комунікацій; отримання фундаментальних знань щодо змісту та процесів здійснення етапів комунікації; розвиток і закріплення навичок використання прийомів, способів та інструментів управління комунікаціями, які виправдали б себе на практиці; створення методичної бази для вивчення в майбутньому спеціальних управлінських дисциплін, зокрема, управлінських комунікацій.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передбачає формування та розвиток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загальних та фахових </a:t>
            </a:r>
            <a:r>
              <a:rPr lang="uk-UA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зберігати та примножувати моральні, культурні, наукові цінності та примножувати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до абстрактного мислення, аналізу, синтезу.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застосовувати знання у практичних ситуаціях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Знання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розуміння предметної області та розуміння професійної діяльності.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Здатність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спілкуватися державною мовою як усно, так і письмово. </a:t>
            </a:r>
            <a:endParaRPr lang="uk-UA" sz="25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Здатність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діяти на основі етичних міркувань (мотивів).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працювати в команді та налагоджувати міжособистісну взаємодію при вирішенні професійних завдань.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оцінювати виконувані роботи, забезпечувати їх якість та мотивувати персонал організації.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створювати та організовувати ефективні комунікації в процесі управління.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Розуміти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і норми права та використовувати їх у професійній діяльності. </a:t>
            </a:r>
            <a:endParaRPr lang="uk-UA" sz="25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uk-UA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Розуміти </a:t>
            </a:r>
            <a:r>
              <a:rPr lang="uk-UA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психології та використовувати їх у професійній діяльності. 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формувати та демонструвати лідерські якості та поведінкові навички.</a:t>
            </a:r>
            <a:endParaRPr lang="ru-RU" sz="2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</a:t>
            </a:r>
            <a:r>
              <a:rPr lang="uk-UA" sz="2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 навчання: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функціональних сфер діяльності організації.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організаційного проектування.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правові, соціальні та економічні наслідки функціонування організації.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громадсько свідомо на основі етичних міркувань (мотивів), повагу до різноманітності та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самостійної роботи, гнучкого мислення, відкритості до нових знань, бути критичним і самокритичним.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індивідуально та/або в групі під керівництвом лідера.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Перел</a:t>
            </a:r>
            <a:r>
              <a:rPr lang="uk-UA" dirty="0"/>
              <a:t>і</a:t>
            </a:r>
            <a:r>
              <a:rPr lang="ru-RU" dirty="0" smtClean="0"/>
              <a:t>к тем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400" b="1" i="1" dirty="0"/>
              <a:t>Тема 1. Комунікативні цілі, концептуальний підхід </a:t>
            </a:r>
            <a:endParaRPr lang="ru-RU" sz="2400" dirty="0"/>
          </a:p>
          <a:p>
            <a:r>
              <a:rPr lang="uk-UA" sz="2400" b="1" i="1" dirty="0"/>
              <a:t>Тема 2. Процес та види комунікації</a:t>
            </a:r>
            <a:endParaRPr lang="ru-RU" sz="2400" dirty="0"/>
          </a:p>
          <a:p>
            <a:r>
              <a:rPr lang="uk-UA" sz="2400" b="1" i="1" dirty="0"/>
              <a:t>Тема 3. </a:t>
            </a:r>
            <a:r>
              <a:rPr lang="uk-UA" sz="2400" b="1" i="1" dirty="0" smtClean="0"/>
              <a:t>Труднощі </a:t>
            </a:r>
            <a:r>
              <a:rPr lang="uk-UA" sz="2400" b="1" i="1" dirty="0"/>
              <a:t>та бар’єри комунікації</a:t>
            </a:r>
            <a:endParaRPr lang="ru-RU" sz="2400" dirty="0"/>
          </a:p>
          <a:p>
            <a:r>
              <a:rPr lang="uk-UA" sz="2400" b="1" i="1" dirty="0"/>
              <a:t>Тема 5. </a:t>
            </a:r>
            <a:r>
              <a:rPr lang="uk-UA" sz="2400" b="1" i="1" dirty="0" err="1"/>
              <a:t>Мовна</a:t>
            </a:r>
            <a:r>
              <a:rPr lang="uk-UA" sz="2400" b="1" i="1" dirty="0"/>
              <a:t> діяльність: значення, зміст, розуміння</a:t>
            </a:r>
            <a:endParaRPr lang="ru-RU" sz="2400" dirty="0"/>
          </a:p>
          <a:p>
            <a:r>
              <a:rPr lang="uk-UA" sz="2400" b="1" i="1" dirty="0"/>
              <a:t>Тема 6. Діловий стиль і манери обговорення</a:t>
            </a:r>
            <a:endParaRPr lang="ru-RU" sz="2400" dirty="0"/>
          </a:p>
          <a:p>
            <a:r>
              <a:rPr lang="uk-UA" sz="2400" b="1" i="1" dirty="0"/>
              <a:t>Тема 7. Психологічна культура ділової розмови</a:t>
            </a:r>
            <a:endParaRPr lang="ru-RU" sz="2400" dirty="0"/>
          </a:p>
          <a:p>
            <a:r>
              <a:rPr lang="uk-UA" sz="2400" b="1" i="1" dirty="0"/>
              <a:t>Тема 8. Службове спілкування</a:t>
            </a:r>
            <a:endParaRPr lang="ru-RU" sz="2400" dirty="0"/>
          </a:p>
          <a:p>
            <a:r>
              <a:rPr lang="uk-UA" sz="2400" b="1" i="1" dirty="0" smtClean="0"/>
              <a:t>Тема 9.</a:t>
            </a:r>
            <a:r>
              <a:rPr lang="uk-UA" sz="2400" dirty="0" smtClean="0"/>
              <a:t> </a:t>
            </a:r>
            <a:r>
              <a:rPr lang="uk-UA" sz="2400" b="1" i="1" dirty="0" smtClean="0"/>
              <a:t>Комунікативні </a:t>
            </a:r>
            <a:r>
              <a:rPr lang="uk-UA" sz="2400" b="1" i="1" dirty="0"/>
              <a:t>конфлікти та їх наслідки</a:t>
            </a:r>
            <a:endParaRPr lang="ru-RU" sz="2400" dirty="0"/>
          </a:p>
          <a:p>
            <a:r>
              <a:rPr lang="uk-UA" sz="2400" b="1" i="1" dirty="0"/>
              <a:t>Тема </a:t>
            </a:r>
            <a:r>
              <a:rPr lang="uk-UA" sz="2400" b="1" i="1" dirty="0" smtClean="0"/>
              <a:t>10.</a:t>
            </a:r>
            <a:r>
              <a:rPr lang="uk-UA" sz="2400" dirty="0" smtClean="0"/>
              <a:t> </a:t>
            </a:r>
            <a:r>
              <a:rPr lang="uk-UA" sz="2400" b="1" i="1" dirty="0"/>
              <a:t>Ведення комерційних переговорів</a:t>
            </a:r>
            <a:endParaRPr lang="ru-RU" sz="2400" dirty="0"/>
          </a:p>
          <a:p>
            <a:r>
              <a:rPr lang="uk-UA" sz="2400" b="1" i="1" dirty="0"/>
              <a:t>Тема </a:t>
            </a:r>
            <a:r>
              <a:rPr lang="uk-UA" sz="2400" b="1" i="1" dirty="0" smtClean="0"/>
              <a:t>11. </a:t>
            </a:r>
            <a:r>
              <a:rPr lang="uk-UA" sz="2400" b="1" i="1" dirty="0"/>
              <a:t>Ділова атрибутика й одяг</a:t>
            </a:r>
            <a:endParaRPr lang="ru-RU" sz="2400" dirty="0"/>
          </a:p>
          <a:p>
            <a:r>
              <a:rPr lang="uk-UA" sz="2400" b="1" i="1" dirty="0"/>
              <a:t>Тема </a:t>
            </a:r>
            <a:r>
              <a:rPr lang="uk-UA" sz="2400" b="1" i="1" dirty="0" smtClean="0"/>
              <a:t>12.</a:t>
            </a:r>
            <a:r>
              <a:rPr lang="uk-UA" sz="2400" dirty="0" smtClean="0"/>
              <a:t> </a:t>
            </a:r>
            <a:r>
              <a:rPr lang="uk-UA" sz="2400" b="1" i="1" dirty="0"/>
              <a:t>Організація та проведення ділових зустрічей</a:t>
            </a:r>
            <a:endParaRPr lang="ru-RU" sz="2400" dirty="0"/>
          </a:p>
          <a:p>
            <a:r>
              <a:rPr lang="uk-UA" sz="2400" b="1" i="1" dirty="0"/>
              <a:t>Тема </a:t>
            </a:r>
            <a:r>
              <a:rPr lang="uk-UA" sz="2400" b="1" i="1" dirty="0" smtClean="0"/>
              <a:t>13</a:t>
            </a:r>
            <a:r>
              <a:rPr lang="uk-UA" sz="2400" dirty="0" smtClean="0"/>
              <a:t> </a:t>
            </a:r>
            <a:r>
              <a:rPr lang="uk-UA" sz="2400" b="1" i="1" dirty="0"/>
              <a:t>Організація ділових прийомів</a:t>
            </a:r>
            <a:endParaRPr lang="ru-RU" sz="2400" dirty="0"/>
          </a:p>
          <a:p>
            <a:r>
              <a:rPr lang="uk-UA" sz="2400" b="1" i="1" dirty="0"/>
              <a:t>Тема </a:t>
            </a:r>
            <a:r>
              <a:rPr lang="uk-UA" sz="2400" b="1" i="1" dirty="0" smtClean="0"/>
              <a:t>14.</a:t>
            </a:r>
            <a:r>
              <a:rPr lang="uk-UA" sz="2400" dirty="0" smtClean="0"/>
              <a:t> </a:t>
            </a:r>
            <a:r>
              <a:rPr lang="uk-UA" sz="2400" dirty="0"/>
              <a:t>Р</a:t>
            </a:r>
            <a:r>
              <a:rPr lang="uk-UA" sz="2400" b="1" i="1" dirty="0"/>
              <a:t>озвиток писемної комунікації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РЕКОМЕНДОВАНА ЛІТЕРАТУРА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/>
              <a:t>Рекомендовані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1. Бебик  В. M.  Інформаційно-комунікаційний  менеджмент  у  глобальному  суспільстві: психологія, технології, техніка 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 : монографія / В. М. Бебик. – К. : МАУП, 2015 – 440 с.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Прус  Л.  Р.  Комунікаційний  менеджмент /  Л.  Р.  Прус //  Вісник  Хмельницького національного університету. Економічні науки. – 2009. – № 1. – С. 38-41.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</a:t>
            </a:r>
            <a:r>
              <a:rPr lang="uk-UA" dirty="0" err="1"/>
              <a:t>Стаднiк</a:t>
            </a:r>
            <a:r>
              <a:rPr lang="uk-UA" dirty="0"/>
              <a:t> В. В. Менеджмент: посібник / В. В. </a:t>
            </a:r>
            <a:r>
              <a:rPr lang="uk-UA" dirty="0" err="1"/>
              <a:t>Стаднiк</a:t>
            </a:r>
            <a:r>
              <a:rPr lang="uk-UA" dirty="0"/>
              <a:t>, М. А. </a:t>
            </a:r>
            <a:r>
              <a:rPr lang="uk-UA" dirty="0" err="1"/>
              <a:t>Йохна</a:t>
            </a:r>
            <a:r>
              <a:rPr lang="uk-UA" dirty="0"/>
              <a:t>. – К. : </a:t>
            </a:r>
            <a:r>
              <a:rPr lang="uk-UA" dirty="0" err="1"/>
              <a:t>Академвидав</a:t>
            </a:r>
            <a:r>
              <a:rPr lang="uk-UA" dirty="0"/>
              <a:t>, 2013. – 463 с</a:t>
            </a:r>
            <a:r>
              <a:rPr lang="uk-UA" dirty="0" smtClean="0"/>
              <a:t>.</a:t>
            </a:r>
            <a:r>
              <a:rPr lang="uk-UA" dirty="0"/>
              <a:t> 1. </a:t>
            </a:r>
            <a:r>
              <a:rPr lang="uk-UA" dirty="0" err="1"/>
              <a:t>Кредисов</a:t>
            </a:r>
            <a:r>
              <a:rPr lang="uk-UA" dirty="0"/>
              <a:t> А. І., Панченко С. Т., </a:t>
            </a:r>
            <a:r>
              <a:rPr lang="uk-UA" dirty="0" err="1"/>
              <a:t>Кредисов</a:t>
            </a:r>
            <a:r>
              <a:rPr lang="uk-UA" dirty="0"/>
              <a:t> В. А. "Менеджмент для керівників" - К.: Товариство "Знання", КОО, 2009 - 556 с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4. Кузьмін </a:t>
            </a:r>
            <a:r>
              <a:rPr lang="uk-UA" dirty="0"/>
              <a:t>О. Є., Мельник О. Г. "Основи менеджменту: Підручник." - К.: "</a:t>
            </a:r>
            <a:r>
              <a:rPr lang="uk-UA" dirty="0" err="1"/>
              <a:t>Академ</a:t>
            </a:r>
            <a:r>
              <a:rPr lang="uk-UA" dirty="0"/>
              <a:t>-видав", 2013. - 416 с. (Альма-матер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r>
              <a:rPr lang="uk-UA" dirty="0" smtClean="0"/>
              <a:t>5. Палеха </a:t>
            </a:r>
            <a:r>
              <a:rPr lang="uk-UA" dirty="0"/>
              <a:t>Ю.І. "Етика ділових відносин: </a:t>
            </a:r>
            <a:r>
              <a:rPr lang="uk-UA" dirty="0" err="1"/>
              <a:t>Навч.посіб</a:t>
            </a:r>
            <a:r>
              <a:rPr lang="uk-UA" dirty="0"/>
              <a:t>". - К.: Кондор, 2008. - 356 с.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597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  ” Комунікативний менеджмент”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1</cp:lastModifiedBy>
  <cp:revision>21</cp:revision>
  <dcterms:created xsi:type="dcterms:W3CDTF">2020-05-28T12:18:49Z</dcterms:created>
  <dcterms:modified xsi:type="dcterms:W3CDTF">2020-06-05T10:03:18Z</dcterms:modified>
</cp:coreProperties>
</file>