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15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16D98-CBF9-4A3E-9876-1C54180A8CC9}" type="datetimeFigureOut">
              <a:rPr lang="en-US" smtClean="0"/>
              <a:pPr/>
              <a:t>6/5/2020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F7297-92B8-462A-A1CB-E88940BA4A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16D98-CBF9-4A3E-9876-1C54180A8CC9}" type="datetimeFigureOut">
              <a:rPr lang="en-US" smtClean="0"/>
              <a:pPr/>
              <a:t>6/5/2020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F7297-92B8-462A-A1CB-E88940BA4A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16D98-CBF9-4A3E-9876-1C54180A8CC9}" type="datetimeFigureOut">
              <a:rPr lang="en-US" smtClean="0"/>
              <a:pPr/>
              <a:t>6/5/2020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F7297-92B8-462A-A1CB-E88940BA4A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16D98-CBF9-4A3E-9876-1C54180A8CC9}" type="datetimeFigureOut">
              <a:rPr lang="en-US" smtClean="0"/>
              <a:pPr/>
              <a:t>6/5/2020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F7297-92B8-462A-A1CB-E88940BA4A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16D98-CBF9-4A3E-9876-1C54180A8CC9}" type="datetimeFigureOut">
              <a:rPr lang="en-US" smtClean="0"/>
              <a:pPr/>
              <a:t>6/5/2020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F7297-92B8-462A-A1CB-E88940BA4A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16D98-CBF9-4A3E-9876-1C54180A8CC9}" type="datetimeFigureOut">
              <a:rPr lang="en-US" smtClean="0"/>
              <a:pPr/>
              <a:t>6/5/2020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F7297-92B8-462A-A1CB-E88940BA4A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16D98-CBF9-4A3E-9876-1C54180A8CC9}" type="datetimeFigureOut">
              <a:rPr lang="en-US" smtClean="0"/>
              <a:pPr/>
              <a:t>6/5/2020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F7297-92B8-462A-A1CB-E88940BA4A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16D98-CBF9-4A3E-9876-1C54180A8CC9}" type="datetimeFigureOut">
              <a:rPr lang="en-US" smtClean="0"/>
              <a:pPr/>
              <a:t>6/5/2020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F7297-92B8-462A-A1CB-E88940BA4A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16D98-CBF9-4A3E-9876-1C54180A8CC9}" type="datetimeFigureOut">
              <a:rPr lang="en-US" smtClean="0"/>
              <a:pPr/>
              <a:t>6/5/2020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F7297-92B8-462A-A1CB-E88940BA4A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16D98-CBF9-4A3E-9876-1C54180A8CC9}" type="datetimeFigureOut">
              <a:rPr lang="en-US" smtClean="0"/>
              <a:pPr/>
              <a:t>6/5/2020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F7297-92B8-462A-A1CB-E88940BA4A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16D98-CBF9-4A3E-9876-1C54180A8CC9}" type="datetimeFigureOut">
              <a:rPr lang="en-US" smtClean="0"/>
              <a:pPr/>
              <a:t>6/5/2020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F7297-92B8-462A-A1CB-E88940BA4A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00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816D98-CBF9-4A3E-9876-1C54180A8CC9}" type="datetimeFigureOut">
              <a:rPr lang="en-US" smtClean="0"/>
              <a:pPr/>
              <a:t>6/5/2020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5F7297-92B8-462A-A1CB-E88940BA4AB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00042"/>
            <a:ext cx="8101042" cy="5357849"/>
          </a:xfrm>
        </p:spPr>
        <p:txBody>
          <a:bodyPr>
            <a:normAutofit fontScale="90000"/>
          </a:bodyPr>
          <a:lstStyle/>
          <a:p>
            <a:r>
              <a:rPr lang="uk-UA" sz="2700" b="1" dirty="0" smtClean="0"/>
              <a:t/>
            </a:r>
            <a:br>
              <a:rPr lang="uk-UA" sz="2700" b="1" dirty="0" smtClean="0"/>
            </a:br>
            <a:r>
              <a:rPr lang="uk-UA" sz="2700" b="1" dirty="0"/>
              <a:t/>
            </a:r>
            <a:br>
              <a:rPr lang="uk-UA" sz="2700" b="1" dirty="0"/>
            </a:br>
            <a:r>
              <a:rPr lang="uk-UA" sz="2700" b="1" dirty="0" smtClean="0"/>
              <a:t>Міністерство </a:t>
            </a:r>
            <a:r>
              <a:rPr lang="uk-UA" sz="2700" b="1" dirty="0"/>
              <a:t>освіти і науки України</a:t>
            </a:r>
            <a:r>
              <a:rPr lang="ru-RU" sz="2700" dirty="0"/>
              <a:t/>
            </a:r>
            <a:br>
              <a:rPr lang="ru-RU" sz="2700" dirty="0"/>
            </a:br>
            <a:r>
              <a:rPr lang="uk-UA" sz="2700" b="1" dirty="0"/>
              <a:t>Херсонський державний університет</a:t>
            </a:r>
            <a:r>
              <a:rPr lang="ru-RU" sz="2700" dirty="0"/>
              <a:t/>
            </a:r>
            <a:br>
              <a:rPr lang="ru-RU" sz="2700" dirty="0"/>
            </a:br>
            <a:r>
              <a:rPr lang="uk-UA" sz="2700" b="1" dirty="0"/>
              <a:t>Факультет економіки та менеджменту</a:t>
            </a:r>
            <a:r>
              <a:rPr lang="ru-RU" sz="2700" dirty="0"/>
              <a:t/>
            </a:r>
            <a:br>
              <a:rPr lang="ru-RU" sz="2700" dirty="0"/>
            </a:br>
            <a:r>
              <a:rPr lang="uk-UA" sz="2700" b="1" dirty="0"/>
              <a:t>Кафедра </a:t>
            </a:r>
            <a:r>
              <a:rPr lang="uk-UA" sz="2700" b="1" dirty="0" smtClean="0"/>
              <a:t>менеджменту і адміністрування</a:t>
            </a:r>
            <a:r>
              <a:rPr lang="ru-RU" sz="2700" dirty="0"/>
              <a:t/>
            </a:r>
            <a:br>
              <a:rPr lang="ru-RU" sz="2700" dirty="0"/>
            </a:br>
            <a:r>
              <a:rPr lang="ru-RU" sz="2700" dirty="0"/>
              <a:t/>
            </a:r>
            <a:br>
              <a:rPr lang="ru-RU" sz="2700" dirty="0"/>
            </a:br>
            <a:r>
              <a:rPr lang="uk-UA" sz="2700" dirty="0"/>
              <a:t> </a:t>
            </a:r>
            <a:r>
              <a:rPr lang="uk-UA" sz="2700" b="1" dirty="0" smtClean="0"/>
              <a:t>”</a:t>
            </a:r>
            <a:r>
              <a:rPr lang="ru-RU" sz="2400" dirty="0"/>
              <a:t> </a:t>
            </a:r>
            <a:r>
              <a:rPr lang="ru-RU" sz="2400" b="1" dirty="0" err="1"/>
              <a:t>Комунікативний</a:t>
            </a:r>
            <a:r>
              <a:rPr lang="ru-RU" sz="2400" b="1" dirty="0"/>
              <a:t> менеджмент</a:t>
            </a:r>
            <a:r>
              <a:rPr lang="uk-UA" sz="2700" b="1" dirty="0" smtClean="0"/>
              <a:t>”</a:t>
            </a:r>
            <a:r>
              <a:rPr lang="ru-RU" sz="2700" dirty="0"/>
              <a:t/>
            </a:r>
            <a:br>
              <a:rPr lang="ru-RU" sz="2700" dirty="0"/>
            </a:br>
            <a:r>
              <a:rPr lang="uk-UA" sz="2700" b="1" dirty="0"/>
              <a:t> </a:t>
            </a:r>
            <a:r>
              <a:rPr lang="ru-RU" sz="2700" dirty="0"/>
              <a:t/>
            </a:r>
            <a:br>
              <a:rPr lang="ru-RU" sz="2700" dirty="0"/>
            </a:br>
            <a:r>
              <a:rPr lang="uk-UA" sz="2700" dirty="0"/>
              <a:t>Галузь знань </a:t>
            </a:r>
            <a:r>
              <a:rPr lang="uk-UA" sz="2700" u="sng" dirty="0"/>
              <a:t>07 Управління та адміністрування</a:t>
            </a:r>
            <a:r>
              <a:rPr lang="ru-RU" sz="2700" dirty="0"/>
              <a:t/>
            </a:r>
            <a:br>
              <a:rPr lang="ru-RU" sz="2700" dirty="0"/>
            </a:br>
            <a:r>
              <a:rPr lang="uk-UA" sz="2700" dirty="0"/>
              <a:t>Спеціальність </a:t>
            </a:r>
            <a:r>
              <a:rPr lang="uk-UA" sz="2700" dirty="0" smtClean="0"/>
              <a:t>073 «Менеджмент»</a:t>
            </a:r>
            <a:r>
              <a:rPr lang="ru-RU" sz="2700" dirty="0"/>
              <a:t/>
            </a:r>
            <a:br>
              <a:rPr lang="ru-RU" sz="2700" dirty="0"/>
            </a:br>
            <a:r>
              <a:rPr lang="uk-UA" sz="2700" dirty="0"/>
              <a:t>Ступінь вищої освіти </a:t>
            </a:r>
            <a:r>
              <a:rPr lang="uk-UA" sz="2700" u="sng" dirty="0"/>
              <a:t>бакалавр</a:t>
            </a:r>
            <a:r>
              <a:rPr lang="ru-RU" sz="2700" dirty="0"/>
              <a:t/>
            </a:r>
            <a:br>
              <a:rPr lang="ru-RU" sz="2700" dirty="0"/>
            </a:br>
            <a:r>
              <a:rPr lang="ru-RU" sz="2700" dirty="0"/>
              <a:t/>
            </a:r>
            <a:br>
              <a:rPr lang="ru-RU" sz="2700" dirty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uk-UA" sz="2700" b="1" dirty="0" smtClean="0"/>
              <a:t>ХЕРСОН</a:t>
            </a:r>
            <a:r>
              <a:rPr lang="ru-RU" sz="2700" dirty="0"/>
              <a:t/>
            </a:r>
            <a:br>
              <a:rPr lang="ru-RU" sz="2700" dirty="0"/>
            </a:br>
            <a:r>
              <a:rPr lang="uk-UA" sz="2700" dirty="0"/>
              <a:t> </a:t>
            </a:r>
            <a:r>
              <a:rPr lang="ru-RU" dirty="0"/>
              <a:t/>
            </a:r>
            <a:br>
              <a:rPr lang="ru-RU" dirty="0"/>
            </a:b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ru-RU" dirty="0" smtClean="0"/>
              <a:t>	</a:t>
            </a:r>
            <a:r>
              <a:rPr lang="uk-UA" b="1" dirty="0"/>
              <a:t>Метою вивчення </a:t>
            </a:r>
            <a:r>
              <a:rPr lang="uk-UA" dirty="0"/>
              <a:t>навчальної дисципліни “Комунікативний менеджмент ” є освоєння та закріплення студентами питань, пов’язаних із комунікативним менеджментом; формування системи знань і практичних навичок ефективної комунікації та комунікативних технологій в умовах глобалізації та трансформації соціально-економічних </a:t>
            </a:r>
            <a:r>
              <a:rPr lang="uk-UA" dirty="0" smtClean="0"/>
              <a:t>систем.</a:t>
            </a:r>
            <a:endParaRPr lang="ru-RU" dirty="0"/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uk-UA" dirty="0" smtClean="0"/>
              <a:t>               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uk-UA" b="1" dirty="0" smtClean="0"/>
              <a:t>            Завданнями </a:t>
            </a:r>
            <a:r>
              <a:rPr lang="uk-UA" b="1" dirty="0"/>
              <a:t>навчальної дисципліни </a:t>
            </a:r>
            <a:r>
              <a:rPr lang="uk-UA" dirty="0"/>
              <a:t>“Комунікативний менеджмент” є усвідомлення сутності основних понять і категорій менеджменту комунікацій, загальних елементів процесу комунікацій; отримання фундаментальних знань щодо змісту та процесів здійснення етапів комунікації; розвиток і закріплення навичок використання прийомів, способів та інструментів управління комунікаціями, які виправдали б себе на практиці; створення методичної бази для вивчення в майбутньому спеціальних управлінських дисциплін, зокрема, управлінських комунікацій.</a:t>
            </a:r>
            <a:endParaRPr lang="ru-RU" dirty="0"/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uk-UA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Вивчення навчальної дисципліни передбачає формування та розвиток </a:t>
            </a:r>
            <a:r>
              <a:rPr lang="uk-UA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студентів</a:t>
            </a:r>
            <a:r>
              <a:rPr lang="uk-UA" sz="2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загальних та фахових </a:t>
            </a:r>
            <a:r>
              <a:rPr lang="uk-UA" sz="29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компетентностей</a:t>
            </a:r>
            <a:r>
              <a:rPr lang="uk-UA" sz="2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29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uk-UA" sz="25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Здатність </a:t>
            </a:r>
            <a:r>
              <a:rPr lang="uk-UA" sz="25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зберігати та примножувати моральні, культурні, наукові цінності та примножувати досягнення суспільства на основі розуміння історії та закономірностей розвитку предметної області, її місця у загальній системі знань про природу і суспільство та у розвитку суспільства, техніки і технологій, використовувати різні види та форми рухової активності для активного відпочинку та ведення здорового способу життя. </a:t>
            </a:r>
            <a:endParaRPr lang="ru-RU" sz="2500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uk-UA" sz="25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25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Здатність до абстрактного мислення, аналізу, синтезу. </a:t>
            </a:r>
            <a:endParaRPr lang="ru-RU" sz="2500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uk-UA" sz="25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25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Здатність застосовувати знання у практичних ситуаціях </a:t>
            </a:r>
            <a:endParaRPr lang="ru-RU" sz="2500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uk-UA" sz="25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Знання </a:t>
            </a:r>
            <a:r>
              <a:rPr lang="uk-UA" sz="25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та розуміння предметної області та розуміння професійної діяльності. </a:t>
            </a:r>
            <a:endParaRPr lang="ru-RU" sz="2500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uk-UA" sz="25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Здатність </a:t>
            </a:r>
            <a:r>
              <a:rPr lang="uk-UA" sz="25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спілкуватися державною мовою як усно, так і письмово. </a:t>
            </a:r>
            <a:endParaRPr lang="uk-UA" sz="2500" dirty="0" smtClean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uk-UA" sz="25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Здатність </a:t>
            </a:r>
            <a:r>
              <a:rPr lang="uk-UA" sz="25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діяти на основі етичних міркувань (мотивів). </a:t>
            </a:r>
            <a:endParaRPr lang="ru-RU" sz="2500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uk-UA" sz="25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Здатність працювати в команді та налагоджувати міжособистісну взаємодію при вирішенні професійних завдань. </a:t>
            </a:r>
            <a:endParaRPr lang="ru-RU" sz="2500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uk-UA" sz="25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Здатність </a:t>
            </a:r>
            <a:r>
              <a:rPr lang="uk-UA" sz="25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оцінювати виконувані роботи, забезпечувати їх якість та мотивувати персонал організації. </a:t>
            </a:r>
            <a:endParaRPr lang="ru-RU" sz="2500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uk-UA" sz="25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Здатність </a:t>
            </a:r>
            <a:r>
              <a:rPr lang="uk-UA" sz="25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створювати та організовувати ефективні комунікації в процесі управління. </a:t>
            </a:r>
            <a:endParaRPr lang="ru-RU" sz="2500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uk-UA" sz="25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Розуміти </a:t>
            </a:r>
            <a:r>
              <a:rPr lang="uk-UA" sz="25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принципи і норми права та використовувати їх у професійній діяльності. </a:t>
            </a:r>
            <a:endParaRPr lang="uk-UA" sz="2500" dirty="0" smtClean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ru-RU" sz="25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</a:t>
            </a:r>
            <a:r>
              <a:rPr lang="uk-UA" sz="25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Розуміти </a:t>
            </a:r>
            <a:r>
              <a:rPr lang="uk-UA" sz="25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принципи психології та використовувати їх у професійній діяльності. </a:t>
            </a:r>
            <a:endParaRPr lang="ru-RU" sz="2500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uk-UA" sz="25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Здатність </a:t>
            </a:r>
            <a:r>
              <a:rPr lang="uk-UA" sz="25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формувати та демонструвати лідерські якості та поведінкові навички.</a:t>
            </a:r>
            <a:endParaRPr lang="ru-RU" sz="2500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uk-UA" sz="25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Програмні </a:t>
            </a:r>
            <a:r>
              <a:rPr lang="uk-UA" sz="25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результати навчання:</a:t>
            </a:r>
            <a:endParaRPr lang="ru-RU" sz="25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uk-UA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Описувати </a:t>
            </a:r>
            <a:r>
              <a:rPr lang="uk-UA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зміст функціональних сфер діяльності організації. </a:t>
            </a:r>
            <a:endParaRPr lang="ru-RU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Виявляти </a:t>
            </a:r>
            <a:r>
              <a:rPr lang="uk-UA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навички пошуку, збирання та аналізу інформації, розрахунку показників для обґрунтування управлінських рішень. </a:t>
            </a:r>
            <a:endParaRPr lang="ru-RU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Виявляти </a:t>
            </a:r>
            <a:r>
              <a:rPr lang="uk-UA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навички організаційного проектування. </a:t>
            </a:r>
            <a:endParaRPr lang="ru-RU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Застосовувати </a:t>
            </a:r>
            <a:r>
              <a:rPr lang="uk-UA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 менеджменту для забезпечення ефективності діяльності організації. </a:t>
            </a:r>
            <a:endParaRPr lang="ru-RU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Оцінювати </a:t>
            </a:r>
            <a:r>
              <a:rPr lang="uk-UA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правові, соціальні та економічні наслідки функціонування організації. </a:t>
            </a:r>
            <a:endParaRPr lang="ru-RU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Демонструвати </a:t>
            </a:r>
            <a:r>
              <a:rPr lang="uk-UA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здатність діяти соціально </a:t>
            </a:r>
            <a:r>
              <a:rPr lang="uk-UA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відповідально</a:t>
            </a:r>
            <a:r>
              <a:rPr lang="uk-UA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громадсько свідомо на основі етичних міркувань (мотивів), повагу до різноманітності та </a:t>
            </a:r>
            <a:r>
              <a:rPr lang="uk-UA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міжкультурності</a:t>
            </a:r>
            <a:r>
              <a:rPr lang="uk-UA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Демонструвати </a:t>
            </a:r>
            <a:r>
              <a:rPr lang="uk-UA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навички самостійної роботи, гнучкого мислення, відкритості до нових знань, бути критичним і самокритичним. </a:t>
            </a:r>
            <a:endParaRPr lang="ru-RU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Виконувати </a:t>
            </a:r>
            <a:r>
              <a:rPr lang="uk-UA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дослідження індивідуально та/або в групі під керівництвом лідера. </a:t>
            </a:r>
            <a:endParaRPr lang="ru-RU" sz="2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Перел</a:t>
            </a:r>
            <a:r>
              <a:rPr lang="uk-UA" dirty="0"/>
              <a:t>і</a:t>
            </a:r>
            <a:r>
              <a:rPr lang="ru-RU" dirty="0" smtClean="0"/>
              <a:t>к тем</a:t>
            </a:r>
            <a:endParaRPr lang="en-US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uk-UA" sz="2400" b="1" i="1" dirty="0"/>
              <a:t>Тема 1. Комунікативні цілі, концептуальний підхід </a:t>
            </a:r>
            <a:endParaRPr lang="ru-RU" sz="2400" dirty="0"/>
          </a:p>
          <a:p>
            <a:r>
              <a:rPr lang="uk-UA" sz="2400" b="1" i="1" dirty="0"/>
              <a:t>Тема 2. Процес та види комунікації</a:t>
            </a:r>
            <a:endParaRPr lang="ru-RU" sz="2400" dirty="0"/>
          </a:p>
          <a:p>
            <a:r>
              <a:rPr lang="uk-UA" sz="2400" b="1" i="1" dirty="0"/>
              <a:t>Тема 3. </a:t>
            </a:r>
            <a:r>
              <a:rPr lang="uk-UA" sz="2400" b="1" i="1" dirty="0" smtClean="0"/>
              <a:t>Труднощі </a:t>
            </a:r>
            <a:r>
              <a:rPr lang="uk-UA" sz="2400" b="1" i="1" dirty="0"/>
              <a:t>та бар’єри комунікації</a:t>
            </a:r>
            <a:endParaRPr lang="ru-RU" sz="2400" dirty="0"/>
          </a:p>
          <a:p>
            <a:r>
              <a:rPr lang="uk-UA" sz="2400" b="1" i="1" dirty="0"/>
              <a:t>Тема 5. </a:t>
            </a:r>
            <a:r>
              <a:rPr lang="uk-UA" sz="2400" b="1" i="1" dirty="0" err="1"/>
              <a:t>Мовна</a:t>
            </a:r>
            <a:r>
              <a:rPr lang="uk-UA" sz="2400" b="1" i="1" dirty="0"/>
              <a:t> діяльність: значення, зміст, розуміння</a:t>
            </a:r>
            <a:endParaRPr lang="ru-RU" sz="2400" dirty="0"/>
          </a:p>
          <a:p>
            <a:r>
              <a:rPr lang="uk-UA" sz="2400" b="1" i="1" dirty="0"/>
              <a:t>Тема 6. Діловий стиль і манери обговорення</a:t>
            </a:r>
            <a:endParaRPr lang="ru-RU" sz="2400" dirty="0"/>
          </a:p>
          <a:p>
            <a:r>
              <a:rPr lang="uk-UA" sz="2400" b="1" i="1" dirty="0"/>
              <a:t>Тема 7. Психологічна культура ділової розмови</a:t>
            </a:r>
            <a:endParaRPr lang="ru-RU" sz="2400" dirty="0"/>
          </a:p>
          <a:p>
            <a:r>
              <a:rPr lang="uk-UA" sz="2400" b="1" i="1" dirty="0"/>
              <a:t>Тема 8. Службове спілкування</a:t>
            </a:r>
            <a:endParaRPr lang="ru-RU" sz="2400" dirty="0"/>
          </a:p>
          <a:p>
            <a:r>
              <a:rPr lang="uk-UA" sz="2400" b="1" i="1" dirty="0" smtClean="0"/>
              <a:t>Тема 9.</a:t>
            </a:r>
            <a:r>
              <a:rPr lang="uk-UA" sz="2400" dirty="0" smtClean="0"/>
              <a:t> </a:t>
            </a:r>
            <a:r>
              <a:rPr lang="uk-UA" sz="2400" b="1" i="1" dirty="0" smtClean="0"/>
              <a:t>Комунікативні </a:t>
            </a:r>
            <a:r>
              <a:rPr lang="uk-UA" sz="2400" b="1" i="1" dirty="0"/>
              <a:t>конфлікти та їх наслідки</a:t>
            </a:r>
            <a:endParaRPr lang="ru-RU" sz="2400" dirty="0"/>
          </a:p>
          <a:p>
            <a:r>
              <a:rPr lang="uk-UA" sz="2400" b="1" i="1" dirty="0"/>
              <a:t>Тема </a:t>
            </a:r>
            <a:r>
              <a:rPr lang="uk-UA" sz="2400" b="1" i="1" dirty="0" smtClean="0"/>
              <a:t>10.</a:t>
            </a:r>
            <a:r>
              <a:rPr lang="uk-UA" sz="2400" dirty="0" smtClean="0"/>
              <a:t> </a:t>
            </a:r>
            <a:r>
              <a:rPr lang="uk-UA" sz="2400" b="1" i="1" dirty="0"/>
              <a:t>Ведення комерційних переговорів</a:t>
            </a:r>
            <a:endParaRPr lang="ru-RU" sz="2400" dirty="0"/>
          </a:p>
          <a:p>
            <a:r>
              <a:rPr lang="uk-UA" sz="2400" b="1" i="1" dirty="0"/>
              <a:t>Тема </a:t>
            </a:r>
            <a:r>
              <a:rPr lang="uk-UA" sz="2400" b="1" i="1" dirty="0" smtClean="0"/>
              <a:t>11. </a:t>
            </a:r>
            <a:r>
              <a:rPr lang="uk-UA" sz="2400" b="1" i="1" dirty="0"/>
              <a:t>Ділова атрибутика й одяг</a:t>
            </a:r>
            <a:endParaRPr lang="ru-RU" sz="2400" dirty="0"/>
          </a:p>
          <a:p>
            <a:r>
              <a:rPr lang="uk-UA" sz="2400" b="1" i="1" dirty="0"/>
              <a:t>Тема </a:t>
            </a:r>
            <a:r>
              <a:rPr lang="uk-UA" sz="2400" b="1" i="1" dirty="0" smtClean="0"/>
              <a:t>12.</a:t>
            </a:r>
            <a:r>
              <a:rPr lang="uk-UA" sz="2400" dirty="0" smtClean="0"/>
              <a:t> </a:t>
            </a:r>
            <a:r>
              <a:rPr lang="uk-UA" sz="2400" b="1" i="1" dirty="0"/>
              <a:t>Організація та проведення ділових зустрічей</a:t>
            </a:r>
            <a:endParaRPr lang="ru-RU" sz="2400" dirty="0"/>
          </a:p>
          <a:p>
            <a:r>
              <a:rPr lang="uk-UA" sz="2400" b="1" i="1" dirty="0"/>
              <a:t>Тема </a:t>
            </a:r>
            <a:r>
              <a:rPr lang="uk-UA" sz="2400" b="1" i="1" dirty="0" smtClean="0"/>
              <a:t>13</a:t>
            </a:r>
            <a:r>
              <a:rPr lang="uk-UA" sz="2400" dirty="0" smtClean="0"/>
              <a:t> </a:t>
            </a:r>
            <a:r>
              <a:rPr lang="uk-UA" sz="2400" b="1" i="1" dirty="0"/>
              <a:t>Організація ділових прийомів</a:t>
            </a:r>
            <a:endParaRPr lang="ru-RU" sz="2400" dirty="0"/>
          </a:p>
          <a:p>
            <a:r>
              <a:rPr lang="uk-UA" sz="2400" b="1" i="1" dirty="0"/>
              <a:t>Тема </a:t>
            </a:r>
            <a:r>
              <a:rPr lang="uk-UA" sz="2400" b="1" i="1" dirty="0" smtClean="0"/>
              <a:t>14.</a:t>
            </a:r>
            <a:r>
              <a:rPr lang="uk-UA" sz="2400" dirty="0" smtClean="0"/>
              <a:t> </a:t>
            </a:r>
            <a:r>
              <a:rPr lang="uk-UA" sz="2400" dirty="0"/>
              <a:t>Р</a:t>
            </a:r>
            <a:r>
              <a:rPr lang="uk-UA" sz="2400" b="1" i="1" dirty="0"/>
              <a:t>озвиток писемної комунікації</a:t>
            </a:r>
            <a:endParaRPr lang="ru-RU" sz="2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/>
          </a:bodyPr>
          <a:lstStyle/>
          <a:p>
            <a:r>
              <a:rPr lang="uk-UA" sz="2400" b="1" dirty="0" smtClean="0"/>
              <a:t>РЕКОМЕНДОВАНА ЛІТЕРАТУРА</a:t>
            </a:r>
            <a:endParaRPr lang="en-US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197493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err="1"/>
              <a:t>Рекомендовані</a:t>
            </a:r>
            <a:r>
              <a:rPr lang="ru-RU" dirty="0"/>
              <a:t> </a:t>
            </a:r>
            <a:r>
              <a:rPr lang="ru-RU" dirty="0" err="1"/>
              <a:t>інформаційні</a:t>
            </a:r>
            <a:r>
              <a:rPr lang="ru-RU" dirty="0"/>
              <a:t> </a:t>
            </a:r>
            <a:r>
              <a:rPr lang="ru-RU" dirty="0" err="1"/>
              <a:t>джерела</a:t>
            </a:r>
            <a:endParaRPr lang="ru-RU" dirty="0"/>
          </a:p>
          <a:p>
            <a:pPr marL="0" indent="0">
              <a:buNone/>
            </a:pPr>
            <a:r>
              <a:rPr lang="uk-UA" dirty="0"/>
              <a:t>1. Бебик  В. M.  Інформаційно-комунікаційний  менеджмент  у  глобальному  суспільстві: психологія, технології, техніка </a:t>
            </a:r>
            <a:r>
              <a:rPr lang="uk-UA" dirty="0" err="1"/>
              <a:t>паблік</a:t>
            </a:r>
            <a:r>
              <a:rPr lang="uk-UA" dirty="0"/>
              <a:t> </a:t>
            </a:r>
            <a:r>
              <a:rPr lang="uk-UA" dirty="0" err="1"/>
              <a:t>рилейшнз</a:t>
            </a:r>
            <a:r>
              <a:rPr lang="uk-UA" dirty="0"/>
              <a:t> : монографія / В. М. Бебик. – К. : МАУП, 2015 – 440 с. </a:t>
            </a:r>
            <a:endParaRPr lang="ru-RU" dirty="0"/>
          </a:p>
          <a:p>
            <a:pPr marL="0" indent="0">
              <a:buNone/>
            </a:pPr>
            <a:r>
              <a:rPr lang="uk-UA" dirty="0"/>
              <a:t>2. Прус  Л.  Р.  Комунікаційний  менеджмент /  Л.  Р.  Прус //  Вісник  Хмельницького національного університету. Економічні науки. – 2009. – № 1. – С. 38-41. </a:t>
            </a:r>
            <a:endParaRPr lang="ru-RU" dirty="0"/>
          </a:p>
          <a:p>
            <a:pPr marL="0" indent="0">
              <a:buNone/>
            </a:pPr>
            <a:r>
              <a:rPr lang="uk-UA" dirty="0"/>
              <a:t>3. </a:t>
            </a:r>
            <a:r>
              <a:rPr lang="uk-UA" dirty="0" err="1"/>
              <a:t>Стаднiк</a:t>
            </a:r>
            <a:r>
              <a:rPr lang="uk-UA" dirty="0"/>
              <a:t> В. В. Менеджмент: посібник / В. В. </a:t>
            </a:r>
            <a:r>
              <a:rPr lang="uk-UA" dirty="0" err="1"/>
              <a:t>Стаднiк</a:t>
            </a:r>
            <a:r>
              <a:rPr lang="uk-UA" dirty="0"/>
              <a:t>, М. А. </a:t>
            </a:r>
            <a:r>
              <a:rPr lang="uk-UA" dirty="0" err="1"/>
              <a:t>Йохна</a:t>
            </a:r>
            <a:r>
              <a:rPr lang="uk-UA" dirty="0"/>
              <a:t>. – К. : </a:t>
            </a:r>
            <a:r>
              <a:rPr lang="uk-UA" dirty="0" err="1"/>
              <a:t>Академвидав</a:t>
            </a:r>
            <a:r>
              <a:rPr lang="uk-UA" dirty="0"/>
              <a:t>, 2013. – 463 с</a:t>
            </a:r>
            <a:r>
              <a:rPr lang="uk-UA" dirty="0" smtClean="0"/>
              <a:t>.</a:t>
            </a:r>
            <a:r>
              <a:rPr lang="uk-UA" dirty="0"/>
              <a:t> 1. </a:t>
            </a:r>
            <a:r>
              <a:rPr lang="uk-UA" dirty="0" err="1"/>
              <a:t>Кредисов</a:t>
            </a:r>
            <a:r>
              <a:rPr lang="uk-UA" dirty="0"/>
              <a:t> А. І., Панченко С. Т., </a:t>
            </a:r>
            <a:r>
              <a:rPr lang="uk-UA" dirty="0" err="1"/>
              <a:t>Кредисов</a:t>
            </a:r>
            <a:r>
              <a:rPr lang="uk-UA" dirty="0"/>
              <a:t> В. А. "Менеджмент для керівників" - К.: Товариство "Знання", КОО, 2009 - 556 с</a:t>
            </a:r>
            <a:r>
              <a:rPr lang="uk-UA" dirty="0" smtClean="0"/>
              <a:t>.</a:t>
            </a:r>
          </a:p>
          <a:p>
            <a:pPr marL="0" indent="0">
              <a:buNone/>
            </a:pPr>
            <a:r>
              <a:rPr lang="uk-UA" dirty="0" smtClean="0"/>
              <a:t>4. Кузьмін </a:t>
            </a:r>
            <a:r>
              <a:rPr lang="uk-UA" dirty="0"/>
              <a:t>О. Є., Мельник О. Г. "Основи менеджменту: Підручник." - К.: "</a:t>
            </a:r>
            <a:r>
              <a:rPr lang="uk-UA" dirty="0" err="1"/>
              <a:t>Академ</a:t>
            </a:r>
            <a:r>
              <a:rPr lang="uk-UA" dirty="0"/>
              <a:t>-видав", 2013. - 416 с. (Альма-матер</a:t>
            </a:r>
            <a:r>
              <a:rPr lang="uk-UA" dirty="0" smtClean="0"/>
              <a:t>).</a:t>
            </a:r>
          </a:p>
          <a:p>
            <a:pPr marL="0" indent="0">
              <a:buNone/>
            </a:pPr>
            <a:r>
              <a:rPr lang="uk-UA" dirty="0" smtClean="0"/>
              <a:t>5. Палеха </a:t>
            </a:r>
            <a:r>
              <a:rPr lang="uk-UA" dirty="0"/>
              <a:t>Ю.І. "Етика ділових відносин: </a:t>
            </a:r>
            <a:r>
              <a:rPr lang="uk-UA" dirty="0" err="1"/>
              <a:t>Навч.посіб</a:t>
            </a:r>
            <a:r>
              <a:rPr lang="uk-UA" dirty="0"/>
              <a:t>". - К.: Кондор, 2008. - 356 с.</a:t>
            </a:r>
            <a:endParaRPr lang="ru-RU" dirty="0"/>
          </a:p>
          <a:p>
            <a:pPr marL="0" indent="0">
              <a:buNone/>
            </a:pPr>
            <a:endParaRPr lang="uk-UA" dirty="0" smtClean="0"/>
          </a:p>
          <a:p>
            <a:pPr marL="0" indent="0">
              <a:buNone/>
            </a:pPr>
            <a:endParaRPr lang="ru-RU" dirty="0"/>
          </a:p>
          <a:p>
            <a:pPr>
              <a:buNone/>
            </a:pPr>
            <a:endParaRPr lang="ru-RU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199</TotalTime>
  <Words>597</Words>
  <Application>Microsoft Office PowerPoint</Application>
  <PresentationFormat>Экран (4:3)</PresentationFormat>
  <Paragraphs>48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9" baseType="lpstr">
      <vt:lpstr>Arial</vt:lpstr>
      <vt:lpstr>Calibri</vt:lpstr>
      <vt:lpstr>Times New Roman</vt:lpstr>
      <vt:lpstr>Тема Office</vt:lpstr>
      <vt:lpstr>  Міністерство освіти і науки України Херсонський державний університет Факультет економіки та менеджменту Кафедра менеджменту і адміністрування   ” Комунікативний менеджмент”   Галузь знань 07 Управління та адміністрування Спеціальність 073 «Менеджмент» Ступінь вищої освіти бакалавр   ХЕРСОН   </vt:lpstr>
      <vt:lpstr>Презентация PowerPoint</vt:lpstr>
      <vt:lpstr>Презентация PowerPoint</vt:lpstr>
      <vt:lpstr>Перелік тем</vt:lpstr>
      <vt:lpstr>РЕКОМЕНДОВАНА ЛІТЕРАТУРА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Міністерство освіти і науки України Херсонський державний університет Факультет економіки та менеджменту Кафедра фінансів, обліку та підприємництва   " ОСНОВИ ТОРГІВЕЛЬНОЇ ДІЯЛЬНОСТІ «   Галузь знань 07 Управління та адміністрування Спеціальність 076 «Підприємництво, торгівля та біржова діяльність» Ступінь вищої освіти бакалавр   ХЕРСОН</dc:title>
  <dc:creator>Пользователь Windows</dc:creator>
  <cp:lastModifiedBy>1</cp:lastModifiedBy>
  <cp:revision>21</cp:revision>
  <dcterms:created xsi:type="dcterms:W3CDTF">2020-05-28T12:18:49Z</dcterms:created>
  <dcterms:modified xsi:type="dcterms:W3CDTF">2020-06-05T10:03:18Z</dcterms:modified>
</cp:coreProperties>
</file>